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82" r:id="rId3"/>
    <p:sldId id="257" r:id="rId4"/>
    <p:sldId id="258" r:id="rId5"/>
    <p:sldId id="259" r:id="rId6"/>
    <p:sldId id="261" r:id="rId7"/>
    <p:sldId id="287" r:id="rId8"/>
    <p:sldId id="262" r:id="rId9"/>
    <p:sldId id="266" r:id="rId10"/>
    <p:sldId id="263" r:id="rId11"/>
    <p:sldId id="288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706" r:id="rId22"/>
    <p:sldId id="274" r:id="rId23"/>
    <p:sldId id="275" r:id="rId24"/>
    <p:sldId id="276" r:id="rId25"/>
    <p:sldId id="277" r:id="rId26"/>
    <p:sldId id="298" r:id="rId27"/>
    <p:sldId id="295" r:id="rId28"/>
    <p:sldId id="278" r:id="rId29"/>
    <p:sldId id="279" r:id="rId30"/>
    <p:sldId id="291" r:id="rId31"/>
    <p:sldId id="293" r:id="rId32"/>
    <p:sldId id="280" r:id="rId33"/>
    <p:sldId id="299" r:id="rId34"/>
    <p:sldId id="301" r:id="rId35"/>
    <p:sldId id="294" r:id="rId36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  <a:srgbClr val="CCFFCC"/>
    <a:srgbClr val="FFCCCC"/>
    <a:srgbClr val="FF0000"/>
    <a:srgbClr val="8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1FACB-266B-4F30-B46B-7C189335B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BFE6-EF19-4577-8028-685A28A74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92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3E20-9AD3-43BB-9951-4848FF99C9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24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CF107-F1C1-4EB0-81F4-18FC80703A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544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4A6BA-AC61-40A3-B0C1-D04A952D57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231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FA89D-C6AC-4923-B9D8-A3761DCFBE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57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CCC0-F7AA-45BF-9BBF-724F94A140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8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7162-7B1F-4B5F-A2CD-D71E569F1FF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64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E350-1189-44CD-89AB-09E154CC2BC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82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DC8-1E28-4F72-9F5A-10FC2B970B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82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593AA-2DB0-48E7-8A49-49A2AD9F918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50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912A9-27B3-4506-84C9-CE1FBFEB82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1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96FDE-DF7A-41F3-B613-1F217AA439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294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E65F-3322-4144-B307-C20580F6D9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79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C798-FD6A-4A6B-9AF3-C41F16352B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0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biçemlerini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AF3420-C42F-4368-8F0E-E74D26DF13B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276872"/>
            <a:ext cx="6408738" cy="2089150"/>
          </a:xfrm>
        </p:spPr>
        <p:txBody>
          <a:bodyPr/>
          <a:lstStyle/>
          <a:p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HASTALIĞI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HAFTASI</a:t>
            </a:r>
            <a:endParaRPr lang="tr-TR" altLang="tr-TR" sz="3600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051050" y="549275"/>
            <a:ext cx="5616575" cy="11906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T.C.</a:t>
            </a:r>
            <a:b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Sağlık Bakanlığı</a:t>
            </a:r>
            <a:b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Halk Sağlığı Genel Müdürlüğü</a:t>
            </a:r>
            <a:b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Tüberküloz Dairesi Başkanlığı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3915699"/>
            <a:ext cx="1946920" cy="27485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F66E33B-E13A-4A25-A2B4-6CB53AECF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" y="29006"/>
            <a:ext cx="1988840" cy="19888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E04D03-12DC-4D24-BE05-4D1F4DA34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90" y="10345"/>
            <a:ext cx="1683310" cy="17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908720"/>
            <a:ext cx="4191000" cy="2448843"/>
          </a:xfrm>
          <a:solidFill>
            <a:srgbClr val="CC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 vücuda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girdikten sonra yıllarca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hastalık yapmadan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akciğerlerde bekleyebilir.</a:t>
            </a:r>
          </a:p>
        </p:txBody>
      </p:sp>
      <p:pic>
        <p:nvPicPr>
          <p:cNvPr id="14339" name="Picture 4" descr="Imag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451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95800" y="3619020"/>
            <a:ext cx="4191000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Vücudunda verem mikrobu taşıyanların yaklaşık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%5-15</a:t>
            </a:r>
            <a:r>
              <a:rPr lang="tr-TR" sz="2800" dirty="0">
                <a:latin typeface="Arial" panose="020B0604020202020204" pitchFamily="34" charset="0"/>
              </a:rPr>
              <a:t>’i daha sonraki yıllarda VEREM HASTASI olur.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68702" y="404813"/>
            <a:ext cx="669388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2800" b="1" dirty="0">
                <a:solidFill>
                  <a:srgbClr val="C00000"/>
                </a:solidFill>
                <a:latin typeface="Arial" pitchFamily="34" charset="0"/>
              </a:rPr>
              <a:t>Hangi  Durumlarda Verem Hastalığına </a:t>
            </a:r>
          </a:p>
          <a:p>
            <a:pPr algn="ctr" eaLnBrk="1" hangingPunct="1">
              <a:defRPr/>
            </a:pPr>
            <a:r>
              <a:rPr lang="tr-TR" sz="2800" b="1" dirty="0">
                <a:solidFill>
                  <a:srgbClr val="C00000"/>
                </a:solidFill>
                <a:latin typeface="Arial" pitchFamily="34" charset="0"/>
              </a:rPr>
              <a:t>Yakalanma Riski Artar?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2262" y="1628800"/>
            <a:ext cx="8386763" cy="44012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u="sng" dirty="0"/>
              <a:t>Tedavi görmeyen verem hastası </a:t>
            </a:r>
            <a:r>
              <a:rPr lang="tr-TR" altLang="tr-TR" sz="2800" dirty="0"/>
              <a:t>ile aynı evde  yaşayanlar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5 yaşından küçükler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İdeal vücut ağırlığının %90’ından daha az kiloda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HIV/AIDS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cs typeface="Segoe UI" panose="020B0502040204020203" pitchFamily="34" charset="0"/>
              </a:rPr>
              <a:t>Şeker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Vücut direncini azaltan diğer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Sigara, nargile vb. içenler,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İlaç ve alkol bağımlısı olanlar     </a:t>
            </a:r>
            <a:endParaRPr lang="tr-TR" altLang="tr-T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052638"/>
            <a:ext cx="6629400" cy="2671762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Hastalık Belirtileri Nelerdir?</a:t>
            </a:r>
            <a:endParaRPr lang="tr-TR" alt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737404"/>
            <a:ext cx="4321175" cy="1151657"/>
          </a:xfrm>
          <a:solidFill>
            <a:srgbClr val="FFFFCC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600" b="1" dirty="0"/>
              <a:t>ÖKSÜRÜK:</a:t>
            </a:r>
            <a:r>
              <a:rPr lang="tr-TR" altLang="tr-TR" sz="2600" dirty="0"/>
              <a:t> 2-3 haftadan fazla süren ve inatçı öksürük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755650" y="3860800"/>
            <a:ext cx="4176713" cy="2293938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/>
              <a:t>BALGAM ÇIKARMA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/>
              <a:t>KAN TÜKÜRME:</a:t>
            </a:r>
            <a:r>
              <a:rPr lang="tr-TR" altLang="tr-TR" sz="2600" dirty="0"/>
              <a:t> Bazı durumlarda, özellikle teşhis ve tedavide geç kalınırsa görülür.</a:t>
            </a:r>
          </a:p>
        </p:txBody>
      </p:sp>
      <p:pic>
        <p:nvPicPr>
          <p:cNvPr id="17412" name="Picture 8" descr="hemoptiz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429000"/>
            <a:ext cx="2736850" cy="2736850"/>
          </a:xfrm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4" descr="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2751137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ateş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92150"/>
            <a:ext cx="3744912" cy="25923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13" descr="iştahsızlı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11538"/>
            <a:ext cx="3767137" cy="2825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0412" y="1124744"/>
            <a:ext cx="4103688" cy="422160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Ateş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Gece terlemesi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İştahsızlık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Kilo kaybı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Yorgunluk, halsizlik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Nefes darlığı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Göğüs ve sırt ağrısı</a:t>
            </a:r>
            <a:endParaRPr lang="tr-TR" altLang="tr-T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28838"/>
            <a:ext cx="7772400" cy="2452687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Teşhisi Nasıl Konulur?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7" y="5013325"/>
            <a:ext cx="5329237" cy="1152525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RÖNTGEN FİLMİ:</a:t>
            </a:r>
            <a:r>
              <a:rPr lang="tr-TR" altLang="tr-TR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Veremli bir hastanın akciğer </a:t>
            </a:r>
            <a:r>
              <a:rPr lang="tr-TR" alt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grafisi</a:t>
            </a: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1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tr-TR" altLang="tr-TR" sz="2600" b="1" u="sng" dirty="0">
                <a:latin typeface="Arial" panose="020B0604020202020204" pitchFamily="34" charset="0"/>
              </a:rPr>
              <a:t>BALGAM MUAYENESİ:</a:t>
            </a:r>
            <a:r>
              <a:rPr lang="tr-TR" altLang="tr-TR" sz="2600" dirty="0">
                <a:latin typeface="Arial" panose="020B0604020202020204" pitchFamily="34" charset="0"/>
              </a:rPr>
              <a:t> Verem teşhisinde en önemli yöntemdir. 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şüphesi olanlarda mutlaka yapılmalıdır.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Balgamında mikrop görülen hastalar çevrelerindeki kişilere hastalığı bulaştırır. </a:t>
            </a:r>
          </a:p>
        </p:txBody>
      </p:sp>
      <p:pic>
        <p:nvPicPr>
          <p:cNvPr id="20485" name="Picture 7" descr="Imag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 descr="tuberculosis-c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70673"/>
            <a:ext cx="28082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5936" y="1588293"/>
            <a:ext cx="4824412" cy="3529013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TÜBERKÜLİN DERİ TESTİ (PPD/TDT):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	Kişinin verem mikrobu ile karşılaşıp karşılaşmadığını öğrenmemizi sağlar.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3024187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Sol kola yapılan test 48-72 saat sonra ölçülür.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92150"/>
            <a:ext cx="3078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933825"/>
            <a:ext cx="18319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9050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Verem Hastalığı Nasıl Tedavi Edilir?</a:t>
            </a:r>
            <a:endParaRPr lang="tr-TR" alt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685800"/>
            <a:ext cx="457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/>
              <a:t>		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72000" y="2420938"/>
            <a:ext cx="4267200" cy="120032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Arial" panose="020B0604020202020204" pitchFamily="34" charset="0"/>
              </a:rPr>
              <a:t>İlaçlarını düzenli kullanan hastalar başkalarına hastalık bulaştırmaz.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0" y="4083050"/>
            <a:ext cx="4267200" cy="156966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Arial" panose="020B0604020202020204" pitchFamily="34" charset="0"/>
              </a:rPr>
              <a:t>Verem tedavisinde kullanılan ilaçlar Sağlık Bakanlığı tarafından </a:t>
            </a:r>
            <a:r>
              <a:rPr lang="tr-TR" altLang="tr-TR" sz="2400" b="1">
                <a:latin typeface="Arial" panose="020B0604020202020204" pitchFamily="34" charset="0"/>
              </a:rPr>
              <a:t>ücretsiz </a:t>
            </a:r>
            <a:r>
              <a:rPr lang="tr-TR" altLang="tr-TR" sz="2400">
                <a:latin typeface="Arial" panose="020B0604020202020204" pitchFamily="34" charset="0"/>
              </a:rPr>
              <a:t>olarak verilir.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191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Arial" panose="020B0604020202020204" pitchFamily="34" charset="0"/>
              </a:rPr>
              <a:t>Verem hastalığı düzenli ilaç kullanmakla 6-9 ayda tamamen iyileşir.</a:t>
            </a:r>
          </a:p>
        </p:txBody>
      </p:sp>
      <p:pic>
        <p:nvPicPr>
          <p:cNvPr id="23558" name="Picture 10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8862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 descr="IMG_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960812" cy="264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Eğitim ve Propaganda Haftası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yıl Ocak ayının ilk Pazar gününden başlayan hafta Verem Haftası’dır.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Haftasının amacı, toplumun verem (tüberküloz) hastalığı ve hastalıkla mücadele konusunda bilinçlendirilmesidir.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“74.Verem Eğitim ve Propaganda Haftası”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03-09 Ocak 2021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tarihleri arasında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  düzenlenmektedir.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09600"/>
            <a:ext cx="36417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284663" y="1758950"/>
            <a:ext cx="4608512" cy="421936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600" b="1" u="sng" dirty="0">
                <a:solidFill>
                  <a:srgbClr val="800000"/>
                </a:solidFill>
                <a:latin typeface="Arial" panose="020B0604020202020204" pitchFamily="34" charset="0"/>
              </a:rPr>
              <a:t>Doğrudan Gözetimli Tedavi (DGT):</a:t>
            </a:r>
            <a:r>
              <a:rPr lang="tr-TR" altLang="tr-TR" sz="2600" u="sng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ilaçlarının her gün bir sağlık personeli eşliğinde içilmesidir.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Bu sayede ilaçların düzenli kullanımı sağlanır.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C47A5F-F361-48F1-BC1F-2CB162D6C1AB}"/>
              </a:ext>
            </a:extLst>
          </p:cNvPr>
          <p:cNvSpPr txBox="1"/>
          <p:nvPr/>
        </p:nvSpPr>
        <p:spPr bwMode="auto">
          <a:xfrm>
            <a:off x="457200" y="261386"/>
            <a:ext cx="82296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Video Gözetimli DGT</a:t>
            </a:r>
            <a:r>
              <a:rPr lang="tr-TR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(VGT)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F00795-A873-4B6A-B357-03C20804F48A}"/>
              </a:ext>
            </a:extLst>
          </p:cNvPr>
          <p:cNvSpPr txBox="1"/>
          <p:nvPr/>
        </p:nvSpPr>
        <p:spPr bwMode="auto">
          <a:xfrm>
            <a:off x="457200" y="1196752"/>
            <a:ext cx="4546848" cy="4929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gün sağlık kuruluşuna gelemeyen hastalar için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İletişim teknolojisindeki gelişmelerden faydalanarak hastanın ilacını içerken bir sağlık çalışanına görüntülü bağlanması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 ilaç içmesini kaydedip video yollaması şeklinde uygulanan DGT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Pandemide</a:t>
            </a:r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önerilen yöntem!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4B031-10AA-4D25-B9BB-F9B06DB8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148064" y="1600200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13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1336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Tedavi Edilmezse Ne Olur?</a:t>
            </a:r>
            <a:endParaRPr lang="tr-TR" alt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746125"/>
            <a:ext cx="4343400" cy="1458913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Çevresindekilere verem mikrobunu saçmaya devam eder.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427538" y="2420888"/>
            <a:ext cx="4267200" cy="267765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Yetersiz tedavi görürse, hastalık mikropları ilaçlara karşı direnç kazanır ve daha sonra tedavi olma şansı kaybolabilir.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427538" y="5281613"/>
            <a:ext cx="4267200" cy="138499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>
                <a:latin typeface="Arial" panose="020B0604020202020204" pitchFamily="34" charset="0"/>
              </a:rPr>
              <a:t>Tedaviyi reddeden bir hasta için hayati tehlike vardır.</a:t>
            </a:r>
          </a:p>
        </p:txBody>
      </p:sp>
      <p:pic>
        <p:nvPicPr>
          <p:cNvPr id="26629" name="Picture 8" descr="oksu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rönt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3097212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345362" cy="1946275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Veremden Nasıl Korunabiliriz?</a:t>
            </a:r>
          </a:p>
        </p:txBody>
      </p:sp>
      <p:pic>
        <p:nvPicPr>
          <p:cNvPr id="27651" name="Picture 6" descr="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4" y="3112535"/>
            <a:ext cx="2193271" cy="23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65" y="3112535"/>
            <a:ext cx="2392779" cy="23605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80819" y="1052736"/>
            <a:ext cx="4392166" cy="2597827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Çocukları veremden korumak için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doğumdan</a:t>
            </a:r>
            <a:r>
              <a:rPr lang="tr-TR" altLang="tr-TR" sz="2800" dirty="0">
                <a:latin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2 ay sonra verem aşısı (BCG) </a:t>
            </a:r>
            <a:r>
              <a:rPr lang="tr-TR" altLang="tr-TR" sz="2800" dirty="0">
                <a:latin typeface="Arial" panose="020B0604020202020204" pitchFamily="34" charset="0"/>
              </a:rPr>
              <a:t>uygulanır.</a:t>
            </a:r>
          </a:p>
        </p:txBody>
      </p:sp>
      <p:pic>
        <p:nvPicPr>
          <p:cNvPr id="28675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116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FDE-DF7A-41F3-B613-1F217AA439C2}" type="slidenum">
              <a:rPr lang="tr-TR" altLang="tr-TR" smtClean="0"/>
              <a:pPr/>
              <a:t>26</a:t>
            </a:fld>
            <a:endParaRPr lang="tr-TR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515144"/>
          </a:xfrm>
        </p:spPr>
        <p:txBody>
          <a:bodyPr/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Barış DADAŞ, 68. Verem Haftası, İlkokul Resim Dalı Birincilik Ödülü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70567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11560" y="908720"/>
            <a:ext cx="5256212" cy="259782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Toplumu korumanın en etkili yolu, bulaştırıcı verem hastalarının erkenden bulunması ve tedavi edilmesidir.</a:t>
            </a:r>
          </a:p>
        </p:txBody>
      </p:sp>
      <p:pic>
        <p:nvPicPr>
          <p:cNvPr id="29699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5214"/>
            <a:ext cx="3240360" cy="2874106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354835" y="260648"/>
            <a:ext cx="4465637" cy="156966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hastalığına yakalananların aileleri ve yakınları dispanserlere davet edilerek muayene edilir.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356422" y="2132856"/>
            <a:ext cx="4464050" cy="850900"/>
          </a:xfrm>
          <a:prstGeom prst="rect">
            <a:avLst/>
          </a:prstGeom>
          <a:solidFill>
            <a:srgbClr val="FFCC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olduğu tespit edilenler tedavi edilir. </a:t>
            </a:r>
          </a:p>
        </p:txBody>
      </p:sp>
      <p:pic>
        <p:nvPicPr>
          <p:cNvPr id="30724" name="Picture 6" descr="Imag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36613"/>
            <a:ext cx="3689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356422" y="3284984"/>
            <a:ext cx="4464050" cy="15811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Bulaştırıcı hastaların yakın çevresindekilere hastalığa yakalanmalarını önlemek için koruyucu ilaç verilir.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356422" y="5237311"/>
            <a:ext cx="4464050" cy="12160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Koruyucu ilaç tedavisinde 6 ay süre ile düzenli ilaç kullanımı gereklidir.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209800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Verem (Tüberküloz) Hastalığı Nedir?</a:t>
            </a:r>
            <a:endParaRPr lang="tr-TR" alt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61256" y="321862"/>
            <a:ext cx="71262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Verem Hastasının Evinde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Nelere Dikkat Edilmeli?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396082" y="1552575"/>
            <a:ext cx="5472112" cy="415498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Verem hastalarının bulunduğu ortamları havalandırmak, bu ortamlara temiz hava sağlamak, havadaki bulaştırıcı tanecikleri azaltır, bulaşma ihtimalini düşürür.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Odanın güneş görmesi, ortamdaki verem mikroplarını öldürür.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Hastanın bulaştırıcılığı kaybolana kadar ayrı bir odada kalması uygundur.</a:t>
            </a:r>
          </a:p>
        </p:txBody>
      </p:sp>
      <p:sp>
        <p:nvSpPr>
          <p:cNvPr id="317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31749" name="Picture 10" descr="g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87" y="1399605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cati-pencere-uygulamala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4" y="4207892"/>
            <a:ext cx="3095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8350696" cy="1143000"/>
          </a:xfrm>
        </p:spPr>
        <p:txBody>
          <a:bodyPr/>
          <a:lstStyle/>
          <a:p>
            <a:r>
              <a:rPr lang="tr-TR" altLang="ko-K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Hastaları Çevresindeki İnsanları Hastalıktan Nasıl Koruyabilir?</a:t>
            </a:r>
            <a:endParaRPr lang="tr-TR" alt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692" y="1844824"/>
            <a:ext cx="7772400" cy="4824536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Aksırırken, öksürürken mutlaka ağızlarını mendille veya kollarıyla kapatmalıdır.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Öksürük ve aksırık sonrasında eller yıkanmalıdır.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Bulaştırıcı dönemdeki verem hastaları kapalı ortamlarda, başka insanlarla birlikteyken maske kullanmalıdır.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Ortam sık sık havalandırılmalıdır.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İlaçlarını düzenli ve eksiksiz olarak kullanmalıdır.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8337D-6217-4111-90C3-86DD1F01FF0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tr-TR" altLang="tr-TR" sz="14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56100" y="476672"/>
            <a:ext cx="4319588" cy="8318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Hastalıktan korkma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Geç kalmaktan kork!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356100" y="5517232"/>
            <a:ext cx="4319588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iken ilaçlarını düzenli kullan!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356100" y="1556792"/>
            <a:ext cx="4319588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Sık sık ellerini yıka!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356100" y="3501008"/>
            <a:ext cx="4319588" cy="83099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Bulunduğun ortamı sık sık havalandır!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356100" y="2309971"/>
            <a:ext cx="4319588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Sigara içme, yanında içilmesine izin verme!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4356100" y="4653136"/>
            <a:ext cx="4319588" cy="46166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Öksürüğünü kapa!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4" y="476673"/>
            <a:ext cx="3848361" cy="57717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1" y="1536770"/>
            <a:ext cx="4125590" cy="39084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12776"/>
            <a:ext cx="3736798" cy="39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0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9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4"/>
            <a:ext cx="309634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85800"/>
            <a:ext cx="3962400" cy="5410200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>
                <a:latin typeface="Arial" panose="020B0604020202020204" pitchFamily="34" charset="0"/>
                <a:cs typeface="Arial" panose="020B0604020202020204" pitchFamily="34" charset="0"/>
              </a:rPr>
              <a:t>Verem mikrobunun insanlarda yaptığı bir hastalıktır. 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>
                <a:latin typeface="Arial" panose="020B0604020202020204" pitchFamily="34" charset="0"/>
                <a:cs typeface="Arial" panose="020B0604020202020204" pitchFamily="34" charset="0"/>
              </a:rPr>
              <a:t>En sık akciğerleri olmak üzere tüm organları tutabilir (Lenf bezleri, kemik, böbrek, beyin vb.).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>
                <a:latin typeface="Arial" panose="020B0604020202020204" pitchFamily="34" charset="0"/>
                <a:cs typeface="Arial" panose="020B0604020202020204" pitchFamily="34" charset="0"/>
              </a:rPr>
              <a:t>Tedavi edilmezse hayatı tehdit edebilir.</a:t>
            </a:r>
          </a:p>
        </p:txBody>
      </p:sp>
      <p:pic>
        <p:nvPicPr>
          <p:cNvPr id="5123" name="Picture 4" descr="Image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73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112" y="1412874"/>
            <a:ext cx="4402138" cy="4752429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Bugün, dünya nüfusunun dörtte biri (yaklaşık 2 milyar kişi) vücudunda verem mikrobunu taşımaktadır.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Dünya genelinde her yıl yaklaşık 10 milyon kişi verem hastalığına yakalanmakta ve 1,5 milyon insan veremden ölmektedir.</a:t>
            </a:r>
          </a:p>
        </p:txBody>
      </p:sp>
      <p:pic>
        <p:nvPicPr>
          <p:cNvPr id="6147" name="Picture 4" descr="Imag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3688"/>
            <a:ext cx="33845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57912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Dünyada Verem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7775575" cy="1719263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Verem Nasıl Bulaşır?</a:t>
            </a:r>
            <a:endParaRPr lang="tr-TR" alt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0" y="-17727613"/>
            <a:ext cx="9144000" cy="42313226"/>
            <a:chOff x="0" y="26654"/>
            <a:chExt cx="5760" cy="26654"/>
          </a:xfrm>
        </p:grpSpPr>
        <p:sp>
          <p:nvSpPr>
            <p:cNvPr id="11271" name="Rectangle 3"/>
            <p:cNvSpPr>
              <a:spLocks noChangeArrowheads="1"/>
            </p:cNvSpPr>
            <p:nvPr/>
          </p:nvSpPr>
          <p:spPr bwMode="auto">
            <a:xfrm>
              <a:off x="0" y="26654"/>
              <a:ext cx="5760" cy="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latin typeface="Verdana" panose="020B0604030504040204" pitchFamily="34" charset="0"/>
              </a:endParaRPr>
            </a:p>
          </p:txBody>
        </p:sp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26654"/>
              <a:ext cx="54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000"/>
                <a:t>  </a:t>
              </a:r>
              <a:r>
                <a:rPr lang="tr-TR" altLang="tr-TR" sz="10900"/>
                <a:t> </a:t>
              </a:r>
              <a:r>
                <a:rPr lang="tr-TR" altLang="tr-TR" sz="1000"/>
                <a:t>                                                     </a:t>
              </a:r>
              <a:endParaRPr lang="tr-TR" altLang="tr-TR" sz="1400"/>
            </a:p>
            <a:p>
              <a:pPr>
                <a:spcBef>
                  <a:spcPct val="0"/>
                </a:spcBef>
                <a:buFontTx/>
                <a:buNone/>
              </a:pPr>
              <a:endParaRPr lang="tr-TR" altLang="tr-TR" sz="1000"/>
            </a:p>
          </p:txBody>
        </p:sp>
      </p:grpSp>
      <p:pic>
        <p:nvPicPr>
          <p:cNvPr id="11267" name="Picture 5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7681575"/>
            <a:ext cx="1714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63600" y="689644"/>
            <a:ext cx="7416800" cy="12464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500" dirty="0">
                <a:latin typeface="Arial" panose="020B0604020202020204" pitchFamily="34" charset="0"/>
              </a:rPr>
              <a:t>Verem aksırma, öksürme ve  konuşma sırasında havaya yayılan mikropların solunum yoluyla alınması ile bulaşır.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1" y="2132856"/>
            <a:ext cx="2960679" cy="40324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147055"/>
            <a:ext cx="2900782" cy="4018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11560" y="404664"/>
            <a:ext cx="792088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Verem mikrobu güneş görmeyen ve iyi havalanmayan yerlerde saatlerce havada kalabilir.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916832"/>
            <a:ext cx="3312368" cy="4612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3"/>
            <a:ext cx="317455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3300" b="1" dirty="0">
                <a:solidFill>
                  <a:srgbClr val="FF0000"/>
                </a:solidFill>
                <a:latin typeface="Arial" panose="020B0604020202020204" pitchFamily="34" charset="0"/>
              </a:rPr>
              <a:t>Tedavi olmayan </a:t>
            </a:r>
            <a:r>
              <a:rPr lang="th-TH" altLang="tr-TR" sz="3300" b="1" dirty="0">
                <a:solidFill>
                  <a:srgbClr val="800000"/>
                </a:solidFill>
                <a:latin typeface="Arial" panose="020B0604020202020204" pitchFamily="34" charset="0"/>
              </a:rPr>
              <a:t>bir </a:t>
            </a:r>
            <a:r>
              <a:rPr lang="tr-TR" altLang="tr-TR" sz="3300" b="1" dirty="0">
                <a:solidFill>
                  <a:srgbClr val="800000"/>
                </a:solidFill>
                <a:latin typeface="Arial" panose="020B0604020202020204" pitchFamily="34" charset="0"/>
              </a:rPr>
              <a:t>verem</a:t>
            </a:r>
            <a:r>
              <a:rPr lang="th-TH" altLang="tr-TR" sz="3300" b="1" dirty="0">
                <a:solidFill>
                  <a:srgbClr val="800000"/>
                </a:solidFill>
                <a:latin typeface="Arial" panose="020B0604020202020204" pitchFamily="34" charset="0"/>
              </a:rPr>
              <a:t> hastası her yıl yaklaşık </a:t>
            </a:r>
            <a:r>
              <a:rPr lang="tr-TR" altLang="tr-TR" sz="33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th-TH" altLang="tr-TR" sz="3300" b="1" dirty="0">
                <a:solidFill>
                  <a:srgbClr val="FF0000"/>
                </a:solidFill>
                <a:latin typeface="Arial" panose="020B0604020202020204" pitchFamily="34" charset="0"/>
              </a:rPr>
              <a:t>-15 </a:t>
            </a:r>
            <a:r>
              <a:rPr lang="tr-TR" altLang="tr-TR" sz="3300" b="1" dirty="0">
                <a:solidFill>
                  <a:srgbClr val="800000"/>
                </a:solidFill>
                <a:latin typeface="Arial" panose="020B0604020202020204" pitchFamily="34" charset="0"/>
              </a:rPr>
              <a:t>kişiye hastalık bulaştırır.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2819400" y="3429000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13316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95600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2590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410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6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7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8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1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9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0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4648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684213" y="5372100"/>
            <a:ext cx="225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800000"/>
                </a:solidFill>
                <a:latin typeface="Arial" panose="020B0604020202020204" pitchFamily="34" charset="0"/>
              </a:rPr>
              <a:t>Verem</a:t>
            </a:r>
            <a:r>
              <a:rPr lang="th-TH" altLang="tr-TR" sz="2400" b="1">
                <a:solidFill>
                  <a:srgbClr val="800000"/>
                </a:solidFill>
                <a:latin typeface="Arial" panose="020B0604020202020204" pitchFamily="34" charset="0"/>
              </a:rPr>
              <a:t> hastası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757</Words>
  <Application>Microsoft Office PowerPoint</Application>
  <PresentationFormat>Ekran Gösterisi (4:3)</PresentationFormat>
  <Paragraphs>105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Verdana</vt:lpstr>
      <vt:lpstr>Wingdings</vt:lpstr>
      <vt:lpstr>Varsayılan Tasarım</vt:lpstr>
      <vt:lpstr>VEREM HASTALIĞI ve VEREM HAFTASI</vt:lpstr>
      <vt:lpstr>Verem Eğitim ve Propaganda Haftası</vt:lpstr>
      <vt:lpstr>Verem (Tüberküloz) Hastalığı Nedir?</vt:lpstr>
      <vt:lpstr>PowerPoint Sunusu</vt:lpstr>
      <vt:lpstr>PowerPoint Sunusu</vt:lpstr>
      <vt:lpstr>Verem Nasıl Bulaşır?</vt:lpstr>
      <vt:lpstr>PowerPoint Sunusu</vt:lpstr>
      <vt:lpstr>PowerPoint Sunusu</vt:lpstr>
      <vt:lpstr>PowerPoint Sunusu</vt:lpstr>
      <vt:lpstr>PowerPoint Sunusu</vt:lpstr>
      <vt:lpstr>PowerPoint Sunusu</vt:lpstr>
      <vt:lpstr>Hastalık Belirtileri Nelerdir?</vt:lpstr>
      <vt:lpstr>PowerPoint Sunusu</vt:lpstr>
      <vt:lpstr>PowerPoint Sunusu</vt:lpstr>
      <vt:lpstr>Verem Hastalığı Teşhisi Nasıl Konulur?</vt:lpstr>
      <vt:lpstr>PowerPoint Sunusu</vt:lpstr>
      <vt:lpstr>PowerPoint Sunusu</vt:lpstr>
      <vt:lpstr>Verem Hastalığı Nasıl Tedavi Edilir?</vt:lpstr>
      <vt:lpstr>PowerPoint Sunusu</vt:lpstr>
      <vt:lpstr>PowerPoint Sunusu</vt:lpstr>
      <vt:lpstr>PowerPoint Sunusu</vt:lpstr>
      <vt:lpstr>Tedavi Edilmezse Ne Olur?</vt:lpstr>
      <vt:lpstr>PowerPoint Sunusu</vt:lpstr>
      <vt:lpstr>Veremden Nasıl Korunabiliriz?</vt:lpstr>
      <vt:lpstr>PowerPoint Sunusu</vt:lpstr>
      <vt:lpstr>PowerPoint Sunusu</vt:lpstr>
      <vt:lpstr>Barış DADAŞ, 68. Verem Haftası, İlkokul Resim Dalı Birincilik Ödülü</vt:lpstr>
      <vt:lpstr>PowerPoint Sunusu</vt:lpstr>
      <vt:lpstr>PowerPoint Sunusu</vt:lpstr>
      <vt:lpstr>PowerPoint Sunusu</vt:lpstr>
      <vt:lpstr>Verem Hastaları Çevresindeki İnsanları Hastalıktan Nasıl Koruyabilir?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VEREM HASTALIĞI</dc:title>
  <dc:creator>AVSD</dc:creator>
  <cp:lastModifiedBy>Mine Yenice</cp:lastModifiedBy>
  <cp:revision>310</cp:revision>
  <dcterms:created xsi:type="dcterms:W3CDTF">2004-12-22T07:25:25Z</dcterms:created>
  <dcterms:modified xsi:type="dcterms:W3CDTF">2020-12-20T10:33:55Z</dcterms:modified>
</cp:coreProperties>
</file>